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301" r:id="rId2"/>
    <p:sldId id="308" r:id="rId3"/>
    <p:sldId id="312" r:id="rId4"/>
    <p:sldId id="313" r:id="rId5"/>
    <p:sldId id="314" r:id="rId6"/>
    <p:sldId id="315" r:id="rId7"/>
    <p:sldId id="265" r:id="rId8"/>
    <p:sldId id="309" r:id="rId9"/>
    <p:sldId id="310" r:id="rId10"/>
    <p:sldId id="311" r:id="rId11"/>
    <p:sldId id="316" r:id="rId12"/>
    <p:sldId id="257" r:id="rId13"/>
    <p:sldId id="317" r:id="rId14"/>
    <p:sldId id="318" r:id="rId15"/>
    <p:sldId id="319" r:id="rId16"/>
    <p:sldId id="320" r:id="rId17"/>
    <p:sldId id="321" r:id="rId18"/>
    <p:sldId id="322" r:id="rId19"/>
    <p:sldId id="297" r:id="rId20"/>
    <p:sldId id="304" r:id="rId21"/>
    <p:sldId id="305" r:id="rId22"/>
  </p:sldIdLst>
  <p:sldSz cx="12192000" cy="6858000"/>
  <p:notesSz cx="6858000" cy="9144000"/>
  <p:embeddedFontLs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Light" panose="020F0302020204030204" pitchFamily="34" charset="0"/>
      <p:regular r:id="rId28"/>
      <p:bold r:id="rId29"/>
      <p:italic r:id="rId30"/>
      <p:boldItalic r:id="rId31"/>
    </p:embeddedFont>
    <p:embeddedFont>
      <p:font typeface="Roboto Slab" pitchFamily="2" charset="0"/>
      <p:regular r:id="rId32"/>
      <p:bold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02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1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AC70651B-848B-49E4-30E4-0EF6B8AA0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B2835CE-7AA7-92E9-247C-7C05D28CCEA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A13C531-4968-2230-919B-9777EF85E1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85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B71CC2DF-95EA-9579-6438-92C9418B3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EAF66570-58AE-EE4F-9150-E975A6888D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388667CD-E791-78E8-C6A0-7C5A1D7271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988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2392D9F2-5EA3-EF3E-D917-E9A8ED5EE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6839B4F-70F5-DD46-D391-B90D8F7342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3F36079-5205-51AB-A11E-D9E726B8C1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5412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80E0B04-D66F-C6AD-C3AD-0CCFA9203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A11A9A40-183C-0A7C-86DE-EEC6074A95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E5154EA-BF0C-2506-8000-1BFCFEC0D3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3642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4EA78917-E185-3DE1-3E9C-90B095A10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1739491-4A07-6154-4860-04CE4B5A12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AF3D7F6-3212-20DF-D85C-CF3A39212F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143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5DE9A63-E2B1-DA19-E363-B189DB359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5B7F8D36-497A-F980-561F-D367768669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EB04DF8-7BDB-5FD9-C98B-74725C61F3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593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E5020D99-D1E0-C630-3CDB-F950BF8F7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5ED88FF-709E-B0A7-4CE8-4F68CF1743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9F1047D-5B9F-4EFE-6210-5A3B092557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6960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15D606F-A9D1-CCAB-2062-07FB775CED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B158826-4DA5-8ED1-3AD0-915B92DBB1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1817C1D7-CDEF-BF73-7BB6-7ABBB13EE5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05463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Use this slide for graphics, tables, or images that are white in color.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>
          <a:extLst>
            <a:ext uri="{FF2B5EF4-FFF2-40B4-BE49-F238E27FC236}">
              <a16:creationId xmlns:a16="http://schemas.microsoft.com/office/drawing/2014/main" id="{54FB4A28-C66A-7AF0-E85F-7D45F1D2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>
            <a:extLst>
              <a:ext uri="{FF2B5EF4-FFF2-40B4-BE49-F238E27FC236}">
                <a16:creationId xmlns:a16="http://schemas.microsoft.com/office/drawing/2014/main" id="{35FB2EB8-D36A-F467-C14E-4005503683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>
            <a:extLst>
              <a:ext uri="{FF2B5EF4-FFF2-40B4-BE49-F238E27FC236}">
                <a16:creationId xmlns:a16="http://schemas.microsoft.com/office/drawing/2014/main" id="{591A92E0-5BFA-9105-EADF-88A92C4C12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5146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44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5323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E20DE71-EAC0-11A0-14BF-F21FD7449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802F960-55AB-A3C5-5C0F-766C32576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2D5C6A6-81C3-50C8-712C-EC50D4046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390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368045E9-DB61-DA27-91E8-0C522AEBF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C05F965D-B2DE-3585-0715-DB53DADA5C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70CAB85-A8BE-20B4-94E4-C48B0233F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573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CA2DFA5B-50ED-4425-214D-2681CE1A2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2D770567-2AEE-A5B6-AE77-9E0E0366E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B5101662-77C3-7F18-D697-B5A32A24E3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385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7F0247BC-2B57-CCF1-4907-4B174EFC0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1966543A-5A40-E917-D206-480191EFF8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CFDBBA04-85ED-07CB-7EF9-371C3F36C2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822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825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D42B6064-A085-7C96-602C-D03E0177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65645F05-734E-2158-2279-00B808B175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7AE3309-0B0A-E088-D8CD-E75726A24F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435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0E2623FF-FDB0-89F2-69C8-A8F793D83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B5916B35-1C0B-0135-00A0-D157F319CC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6B3C0463-B7A3-2A76-7DF4-ABFB0E19E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60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Only_Red">
  <p:cSld name="3_Title Only_Red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30" name="Google Shape;230;p8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309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ownloa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MSBA PYTHON BOOTCAMP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0CA5A70-7A96-DB6C-2E75-673083AD9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9F604E3-A9E5-F16D-4E00-B4BAFD3AF6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Why do we need coding?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8A2FA29F-116C-F4A3-4167-6F677C3419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Enables automation, deeper insights, and scalable solutions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08BE9-A9C4-9975-63D2-925535A2E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81" y="2447385"/>
            <a:ext cx="4028098" cy="40280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685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45C64F4F-AED7-47E3-2899-399383735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5ACA920B-B3A5-8714-0714-198D33AD67F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Programming Environments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99E1F9-1645-520E-F5C2-E8DFCF18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72" y="4424620"/>
            <a:ext cx="1546332" cy="1546332"/>
          </a:xfrm>
          <a:prstGeom prst="rect">
            <a:avLst/>
          </a:prstGeom>
        </p:spPr>
      </p:pic>
      <p:pic>
        <p:nvPicPr>
          <p:cNvPr id="1026" name="Picture 2" descr="How to Setup Your Python Environment for Machine Learning with Anaconda -  MachineLearningMastery.com">
            <a:extLst>
              <a:ext uri="{FF2B5EF4-FFF2-40B4-BE49-F238E27FC236}">
                <a16:creationId xmlns:a16="http://schemas.microsoft.com/office/drawing/2014/main" id="{7C5F6F86-B4F4-FE33-F12A-7F9E3113D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91" y="4347440"/>
            <a:ext cx="3002806" cy="15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0950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Anaconda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Distribution of Python that includes most of the libraries and modules.</a:t>
            </a:r>
            <a:endParaRPr dirty="0"/>
          </a:p>
          <a:p>
            <a:pPr marL="800100" lvl="1">
              <a:buSzPts val="2800"/>
              <a:buFont typeface="Wingdings" panose="05000000000000000000" pitchFamily="2" charset="2"/>
              <a:buChar char="§"/>
            </a:pPr>
            <a:r>
              <a:rPr lang="en-US" dirty="0"/>
              <a:t>NumPy</a:t>
            </a:r>
          </a:p>
          <a:p>
            <a:pPr marL="800100" lvl="1">
              <a:buSzPts val="2800"/>
              <a:buFont typeface="Wingdings" panose="05000000000000000000" pitchFamily="2" charset="2"/>
              <a:buChar char="§"/>
            </a:pPr>
            <a:r>
              <a:rPr lang="en-US" dirty="0"/>
              <a:t>Pandas</a:t>
            </a:r>
          </a:p>
          <a:p>
            <a:pPr marL="800100" lvl="1">
              <a:buSzPts val="2800"/>
              <a:buFont typeface="Wingdings" panose="05000000000000000000" pitchFamily="2" charset="2"/>
              <a:buChar char="§"/>
            </a:pPr>
            <a:r>
              <a:rPr lang="en-US" dirty="0"/>
              <a:t>Matplotlib</a:t>
            </a:r>
          </a:p>
          <a:p>
            <a:pPr marL="800100" lvl="1">
              <a:buSzPts val="2800"/>
              <a:buFont typeface="Wingdings" panose="05000000000000000000" pitchFamily="2" charset="2"/>
              <a:buChar char="§"/>
            </a:pPr>
            <a:r>
              <a:rPr lang="en-US" dirty="0" err="1"/>
              <a:t>Sklearn</a:t>
            </a: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Link: </a:t>
            </a:r>
            <a:r>
              <a:rPr lang="en-US" dirty="0">
                <a:hlinkClick r:id="rId3"/>
              </a:rPr>
              <a:t>https://www.anaconda.com/download</a:t>
            </a:r>
            <a:r>
              <a:rPr lang="en-US" dirty="0"/>
              <a:t> 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6F6446C-5FBC-96B0-E759-36A468843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239D6F0-7057-FDB8-92C9-3F29D2E56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do I code in Python?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B5E86FA5-38D9-B77A-566A-1E43CA617B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There are many ways to code in Python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4" descr="Best Python IDEs (Interactive Development Environment) - DataCamp">
            <a:extLst>
              <a:ext uri="{FF2B5EF4-FFF2-40B4-BE49-F238E27FC236}">
                <a16:creationId xmlns:a16="http://schemas.microsoft.com/office/drawing/2014/main" id="{61361A2E-841D-8358-39CD-A29D3EC3B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2628"/>
            <a:ext cx="9871998" cy="3484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30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62AD7EC-CFB1-5251-A80E-7770CFED8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8BBED2BC-881F-BB75-8714-0A3E6353F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Integrated Development Environments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59AF2DC7-CBA5-752C-61ED-42BEFEA37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IDEs provide useful tools for faster programming. E.g. Spyder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Spyder main window showing execution for the Plots pane">
            <a:extLst>
              <a:ext uri="{FF2B5EF4-FFF2-40B4-BE49-F238E27FC236}">
                <a16:creationId xmlns:a16="http://schemas.microsoft.com/office/drawing/2014/main" id="{972E0148-F973-5D76-CFE2-7BE21D81E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76" y="2594377"/>
            <a:ext cx="6374765" cy="398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648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9C7D60F-AC75-6FBB-B266-B1B62CFFE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DE86663-0528-9892-32F9-7657EA53A2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Integrated Development Environments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49D45667-8540-A903-04D8-85F7276F7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IDEs provide useful tools for faster programming. E.g. VS Code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6" descr="Visual Studio — Integrated development environment (IDE) from Microsoft /  Habr">
            <a:extLst>
              <a:ext uri="{FF2B5EF4-FFF2-40B4-BE49-F238E27FC236}">
                <a16:creationId xmlns:a16="http://schemas.microsoft.com/office/drawing/2014/main" id="{6EC4D93A-706D-2CE5-B842-5B230250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005" y="2499659"/>
            <a:ext cx="6192473" cy="381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795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6008AC22-311A-C9E1-8DDC-5D7A22C23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45169CB-1807-8B1B-B18F-56D4F667C7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Integrated Development Environments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1892C0F4-ED78-A972-F3F2-18B5247172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IDEs provide useful tools for faster programming. E.g. </a:t>
            </a:r>
            <a:r>
              <a:rPr lang="en-US" dirty="0" err="1"/>
              <a:t>Pycharm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Ten PyCharm Features for Python Projects | by Bruce H. Cottman, Ph.D. |  ITNEXT">
            <a:extLst>
              <a:ext uri="{FF2B5EF4-FFF2-40B4-BE49-F238E27FC236}">
                <a16:creationId xmlns:a16="http://schemas.microsoft.com/office/drawing/2014/main" id="{830B0643-5944-04F1-21A2-966EF438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25" y="2365350"/>
            <a:ext cx="5784561" cy="412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31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DD4E6FB-3F0D-0D86-9CB8-0B38FD64C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88B1D06-67D7-67B6-C14B-0EF943B38B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Integrated Development Environments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14A129C4-6FB6-3277-4CB1-75C643814F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IDEs provide useful tools for faster programming. E.g. RStudio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4" name="Picture 2" descr="Getting used to R, RStudio, and R Markdown">
            <a:extLst>
              <a:ext uri="{FF2B5EF4-FFF2-40B4-BE49-F238E27FC236}">
                <a16:creationId xmlns:a16="http://schemas.microsoft.com/office/drawing/2014/main" id="{5DE678E7-43C4-7F9B-FD8E-39D513D4F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07" y="2453362"/>
            <a:ext cx="6963639" cy="395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5659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D379B0E6-989B-7E71-48D5-606F72C54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1E47B434-7B00-3A78-0355-0A0B663230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 err="1"/>
              <a:t>Jupyter</a:t>
            </a:r>
            <a:r>
              <a:rPr lang="en-US" dirty="0"/>
              <a:t> Notebooks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EA04F9E8-4D46-6478-7E2E-0DEEF2CB6D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Allows for code and text (markdown) cells</a:t>
            </a:r>
            <a:endParaRPr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Tutorial) Jupyter Notebook: The Definitive Guide - DataCamp">
            <a:extLst>
              <a:ext uri="{FF2B5EF4-FFF2-40B4-BE49-F238E27FC236}">
                <a16:creationId xmlns:a16="http://schemas.microsoft.com/office/drawing/2014/main" id="{2949F633-57B9-A15B-F9C0-37346B4A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30" y="2599293"/>
            <a:ext cx="8601153" cy="3712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4435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1"/>
          <p:cNvSpPr txBox="1">
            <a:spLocks noGrp="1"/>
          </p:cNvSpPr>
          <p:nvPr>
            <p:ph type="title"/>
          </p:nvPr>
        </p:nvSpPr>
        <p:spPr>
          <a:xfrm>
            <a:off x="4207422" y="427269"/>
            <a:ext cx="5562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400"/>
              <a:buFont typeface="Roboto Slab"/>
              <a:buNone/>
            </a:pPr>
            <a:r>
              <a:rPr lang="en-US" sz="6600" dirty="0"/>
              <a:t>Practice</a:t>
            </a:r>
            <a:endParaRPr sz="6600" dirty="0"/>
          </a:p>
        </p:txBody>
      </p:sp>
      <p:grpSp>
        <p:nvGrpSpPr>
          <p:cNvPr id="541" name="Google Shape;541;p41"/>
          <p:cNvGrpSpPr/>
          <p:nvPr/>
        </p:nvGrpSpPr>
        <p:grpSpPr>
          <a:xfrm>
            <a:off x="3831049" y="2162059"/>
            <a:ext cx="4087832" cy="4007922"/>
            <a:chOff x="1477720" y="2232660"/>
            <a:chExt cx="2392680" cy="2392680"/>
          </a:xfrm>
        </p:grpSpPr>
        <p:pic>
          <p:nvPicPr>
            <p:cNvPr id="542" name="Google Shape;542;p41" descr="Bullsey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0520" y="2675320"/>
              <a:ext cx="1523440" cy="15234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3" name="Google Shape;543;p41"/>
            <p:cNvSpPr/>
            <p:nvPr/>
          </p:nvSpPr>
          <p:spPr>
            <a:xfrm>
              <a:off x="1477720" y="2232660"/>
              <a:ext cx="2392680" cy="2392680"/>
            </a:xfrm>
            <a:prstGeom prst="ellipse">
              <a:avLst/>
            </a:prstGeom>
            <a:noFill/>
            <a:ln w="12700" cap="flat" cmpd="sng">
              <a:solidFill>
                <a:schemeClr val="accent6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>
          <a:extLst>
            <a:ext uri="{FF2B5EF4-FFF2-40B4-BE49-F238E27FC236}">
              <a16:creationId xmlns:a16="http://schemas.microsoft.com/office/drawing/2014/main" id="{29E604FD-EE7B-A96F-BF8B-64D0AF68C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>
            <a:extLst>
              <a:ext uri="{FF2B5EF4-FFF2-40B4-BE49-F238E27FC236}">
                <a16:creationId xmlns:a16="http://schemas.microsoft.com/office/drawing/2014/main" id="{FC410977-EF67-F4D8-8308-E7C883B6FE9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Programming Languages</a:t>
            </a:r>
            <a:endParaRPr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A841D33A-AF45-3146-D2DC-0D8DBA81D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96739"/>
            <a:ext cx="9144000" cy="1655762"/>
          </a:xfrm>
        </p:spPr>
        <p:txBody>
          <a:bodyPr/>
          <a:lstStyle/>
          <a:p>
            <a:r>
              <a:rPr lang="en-US" dirty="0"/>
              <a:t>Business 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CE9F8-CE2D-B3BB-EA3F-11B8534AF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72" y="4424620"/>
            <a:ext cx="1546332" cy="1546332"/>
          </a:xfrm>
          <a:prstGeom prst="rect">
            <a:avLst/>
          </a:prstGeom>
        </p:spPr>
      </p:pic>
      <p:pic>
        <p:nvPicPr>
          <p:cNvPr id="1026" name="Picture 2" descr="How to Setup Your Python Environment for Machine Learning with Anaconda -  MachineLearningMastery.com">
            <a:extLst>
              <a:ext uri="{FF2B5EF4-FFF2-40B4-BE49-F238E27FC236}">
                <a16:creationId xmlns:a16="http://schemas.microsoft.com/office/drawing/2014/main" id="{E6CE3F59-6793-3A3B-C99C-613AAAB36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91" y="4347440"/>
            <a:ext cx="3002806" cy="15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218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24000" y="3596739"/>
            <a:ext cx="9144000" cy="1655762"/>
          </a:xfrm>
        </p:spPr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Colab</a:t>
            </a:r>
            <a:r>
              <a:rPr lang="en-US" dirty="0"/>
              <a:t> Notebooks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710E93E-8668-49E0-A86F-22C32777C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482" y="3833100"/>
            <a:ext cx="5165035" cy="318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821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Google Collaboratory (</a:t>
            </a:r>
            <a:r>
              <a:rPr lang="en-US" dirty="0" err="1"/>
              <a:t>Colab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585928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Allows you to run Python notebooks on remote computer</a:t>
            </a:r>
          </a:p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Complete installations of Python and ML modules</a:t>
            </a:r>
          </a:p>
          <a:p>
            <a:pPr lvl="0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Allows users to use GPUs and TPUs for faster computations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4C0530D-BE38-4E17-B8BB-86A670F96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9" y="3151671"/>
            <a:ext cx="4456952" cy="27855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561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F3677C3-231A-C6B0-ACAE-AFFE90433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52E70431-8248-922E-C69C-0BE09ABE33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Options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36225D-D0DE-6453-F5B4-E662FC3A7B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66" y="1877408"/>
            <a:ext cx="7826497" cy="4038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98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2493CE0-2E94-A281-22F9-22BC5488D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718C260C-D691-4C40-03B7-035C28BF2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Programming Languages</a:t>
            </a:r>
            <a:endParaRPr dirty="0"/>
          </a:p>
        </p:txBody>
      </p:sp>
      <p:pic>
        <p:nvPicPr>
          <p:cNvPr id="2" name="Picture 2" descr="What is Source Code and how does it relate to Copyright? - codeWorthy">
            <a:extLst>
              <a:ext uri="{FF2B5EF4-FFF2-40B4-BE49-F238E27FC236}">
                <a16:creationId xmlns:a16="http://schemas.microsoft.com/office/drawing/2014/main" id="{4E9A3A7F-8E4A-84AD-E2C0-A43FE856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52" y="1531040"/>
            <a:ext cx="4650572" cy="496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428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1C1F3FC7-1263-707F-7302-3AE6B7316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F5D771CF-C512-60C7-D5B9-8D33D66B99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Interpreted Languages</a:t>
            </a:r>
            <a:endParaRPr dirty="0"/>
          </a:p>
        </p:txBody>
      </p:sp>
      <p:pic>
        <p:nvPicPr>
          <p:cNvPr id="3" name="Picture 2" descr="Which languages should you learn for data science?">
            <a:extLst>
              <a:ext uri="{FF2B5EF4-FFF2-40B4-BE49-F238E27FC236}">
                <a16:creationId xmlns:a16="http://schemas.microsoft.com/office/drawing/2014/main" id="{C097A107-5E1D-0723-8464-BF86E3319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0859"/>
            <a:ext cx="1270598" cy="12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Python Concepts - Wikiversity">
            <a:extLst>
              <a:ext uri="{FF2B5EF4-FFF2-40B4-BE49-F238E27FC236}">
                <a16:creationId xmlns:a16="http://schemas.microsoft.com/office/drawing/2014/main" id="{9455D614-167C-8BFD-02A6-46C0029B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067" y="2077509"/>
            <a:ext cx="907546" cy="907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ow to become SAS Programmer, tips to become SAS programmer, SAS programmer.  | Tips on Interview">
            <a:extLst>
              <a:ext uri="{FF2B5EF4-FFF2-40B4-BE49-F238E27FC236}">
                <a16:creationId xmlns:a16="http://schemas.microsoft.com/office/drawing/2014/main" id="{D0ECA06F-02AB-7A46-0A9A-684E59F54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42" y="1895983"/>
            <a:ext cx="3810000" cy="127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MATLAB - YouTube">
            <a:extLst>
              <a:ext uri="{FF2B5EF4-FFF2-40B4-BE49-F238E27FC236}">
                <a16:creationId xmlns:a16="http://schemas.microsoft.com/office/drawing/2014/main" id="{C849D0C8-2342-F021-6BED-66BEAF9E8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25" y="1356677"/>
            <a:ext cx="2072323" cy="20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251;p1">
            <a:extLst>
              <a:ext uri="{FF2B5EF4-FFF2-40B4-BE49-F238E27FC236}">
                <a16:creationId xmlns:a16="http://schemas.microsoft.com/office/drawing/2014/main" id="{6057A58D-FF68-41F6-D9D9-37324557E2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8635" y="34145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Highly Flexible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Same across platforms, operating systems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Dynamically typed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Mostly free and open source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Vast libraries/modules support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Easier to debug (find errors in code)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Most often slower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691B4E4-3AD0-6EBE-F337-D8445BDD1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97A3189-744C-5CBB-0BEE-6BB56E7470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Compiled Languages</a:t>
            </a:r>
            <a:endParaRPr dirty="0"/>
          </a:p>
        </p:txBody>
      </p:sp>
      <p:sp>
        <p:nvSpPr>
          <p:cNvPr id="7" name="Google Shape;251;p1">
            <a:extLst>
              <a:ext uri="{FF2B5EF4-FFF2-40B4-BE49-F238E27FC236}">
                <a16:creationId xmlns:a16="http://schemas.microsoft.com/office/drawing/2014/main" id="{8AC733EB-05A1-3762-B1A4-BADAD75FA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8635" y="3414581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Not cross platform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Inflexible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Takes an extra step (compiling)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Good luck finding errors!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accent4"/>
                </a:solidFill>
              </a:rPr>
              <a:t>Most often slower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6" descr="Circle Logo clipart - Programmer, Text, Font, transparent clip art">
            <a:extLst>
              <a:ext uri="{FF2B5EF4-FFF2-40B4-BE49-F238E27FC236}">
                <a16:creationId xmlns:a16="http://schemas.microsoft.com/office/drawing/2014/main" id="{74E73B6A-7D25-6379-CD17-47F71DA3B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396" y="1395113"/>
            <a:ext cx="1829177" cy="1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ortran - Wikipedia">
            <a:extLst>
              <a:ext uri="{FF2B5EF4-FFF2-40B4-BE49-F238E27FC236}">
                <a16:creationId xmlns:a16="http://schemas.microsoft.com/office/drawing/2014/main" id="{B8587222-07B0-1A5A-AF20-A2E94A8F5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438" y="1434890"/>
            <a:ext cx="1708992" cy="170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The Arrival of Java 16 | Oracle Java Platform Group, Product Management Blog">
            <a:extLst>
              <a:ext uri="{FF2B5EF4-FFF2-40B4-BE49-F238E27FC236}">
                <a16:creationId xmlns:a16="http://schemas.microsoft.com/office/drawing/2014/main" id="{F9E55443-710C-A5A1-80E5-DB6EA71E1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047" y="1328737"/>
            <a:ext cx="2789095" cy="182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Julia (programming language) - Wikipedia">
            <a:extLst>
              <a:ext uri="{FF2B5EF4-FFF2-40B4-BE49-F238E27FC236}">
                <a16:creationId xmlns:a16="http://schemas.microsoft.com/office/drawing/2014/main" id="{12FC5482-9A46-CED1-DC3A-9036A9A2F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57" y="1310663"/>
            <a:ext cx="3089643" cy="1998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49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1524000" y="2095336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Why Python and R?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572" y="4424620"/>
            <a:ext cx="1546332" cy="1546332"/>
          </a:xfrm>
          <a:prstGeom prst="rect">
            <a:avLst/>
          </a:prstGeom>
        </p:spPr>
      </p:pic>
      <p:pic>
        <p:nvPicPr>
          <p:cNvPr id="1026" name="Picture 2" descr="How to Setup Your Python Environment for Machine Learning with Anaconda -  MachineLearningMastery.com">
            <a:extLst>
              <a:ext uri="{FF2B5EF4-FFF2-40B4-BE49-F238E27FC236}">
                <a16:creationId xmlns:a16="http://schemas.microsoft.com/office/drawing/2014/main" id="{1F52F1B2-59BF-4D47-AB81-0B241A12E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091" y="4347440"/>
            <a:ext cx="3002806" cy="150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456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C0E77E78-C534-B56B-9F6F-097E535F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E4F9E6-6C31-74C0-7C06-212B364F3F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Example, What is Machine Learning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DE84165-DA89-3614-C2E1-4D071BE4F7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the field of study that gives computers the ability to </a:t>
            </a:r>
            <a:r>
              <a:rPr lang="en-US" b="1" dirty="0">
                <a:solidFill>
                  <a:srgbClr val="FF0000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  <a:r>
              <a:rPr lang="en-US" b="1" dirty="0">
                <a:solidFill>
                  <a:schemeClr val="accent4"/>
                </a:solidFill>
              </a:rPr>
              <a:t>Giving computers the ability to learn from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Example: Credit Card Fraud Detection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2" name="Picture 2" descr="What is Point of Sale Data Analysis? (Updated for 2018) | BigCommerce">
            <a:extLst>
              <a:ext uri="{FF2B5EF4-FFF2-40B4-BE49-F238E27FC236}">
                <a16:creationId xmlns:a16="http://schemas.microsoft.com/office/drawing/2014/main" id="{AE2545EC-46A9-28AE-5D82-4F06965AA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94" y="3646523"/>
            <a:ext cx="3795660" cy="2530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649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25EA5603-EF1F-C77C-EF9F-872D6656DB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E6B5C67C-E725-4693-6804-CD0CFCD985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Example, What is Machine Learning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DA9D7E23-005B-40EF-2FCD-3DA6011E37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the field of study that gives computers the ability to </a:t>
            </a:r>
            <a:r>
              <a:rPr lang="en-US" b="1" dirty="0">
                <a:solidFill>
                  <a:srgbClr val="FF0000"/>
                </a:solidFill>
              </a:rPr>
              <a:t>learn</a:t>
            </a:r>
            <a:r>
              <a:rPr lang="en-US" dirty="0"/>
              <a:t> without being explicitly programmed (Arthur Samuel, 1959). </a:t>
            </a:r>
            <a:r>
              <a:rPr lang="en-US" b="1" dirty="0">
                <a:solidFill>
                  <a:schemeClr val="accent4"/>
                </a:solidFill>
              </a:rPr>
              <a:t>Giving computers the ability to learn from data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Example: Fraud Detection</a:t>
            </a:r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5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342900">
              <a:buSzPts val="2800"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Anomaly Detection: Credit Risk | Azure AI Gallery">
            <a:extLst>
              <a:ext uri="{FF2B5EF4-FFF2-40B4-BE49-F238E27FC236}">
                <a16:creationId xmlns:a16="http://schemas.microsoft.com/office/drawing/2014/main" id="{B916C366-A1B4-C299-708F-D3E864A0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288" y="5173715"/>
            <a:ext cx="3625777" cy="1464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Example of a Dataset">
            <a:extLst>
              <a:ext uri="{FF2B5EF4-FFF2-40B4-BE49-F238E27FC236}">
                <a16:creationId xmlns:a16="http://schemas.microsoft.com/office/drawing/2014/main" id="{35526A91-72AF-1579-C14D-0F4D4113F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653" y="3831395"/>
            <a:ext cx="1647223" cy="82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ow to make your dataset ready for analysis | TolaData">
            <a:extLst>
              <a:ext uri="{FF2B5EF4-FFF2-40B4-BE49-F238E27FC236}">
                <a16:creationId xmlns:a16="http://schemas.microsoft.com/office/drawing/2014/main" id="{A85137A4-158A-3AB7-B554-CD7F49CCD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59" y="3841060"/>
            <a:ext cx="2153830" cy="80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NIST Releases Data to Help Measure Accuracy of Biometric Identification |  NIST">
            <a:extLst>
              <a:ext uri="{FF2B5EF4-FFF2-40B4-BE49-F238E27FC236}">
                <a16:creationId xmlns:a16="http://schemas.microsoft.com/office/drawing/2014/main" id="{6F047E75-EC20-03AF-495C-45985B576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498" y="3836391"/>
            <a:ext cx="1370480" cy="913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e 6">
            <a:extLst>
              <a:ext uri="{FF2B5EF4-FFF2-40B4-BE49-F238E27FC236}">
                <a16:creationId xmlns:a16="http://schemas.microsoft.com/office/drawing/2014/main" id="{C4AB8CAD-46A4-98C7-B6A6-93ED57DBB6A3}"/>
              </a:ext>
            </a:extLst>
          </p:cNvPr>
          <p:cNvSpPr/>
          <p:nvPr/>
        </p:nvSpPr>
        <p:spPr>
          <a:xfrm rot="5400000">
            <a:off x="3964358" y="3150735"/>
            <a:ext cx="264759" cy="3530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397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656</Words>
  <Application>Microsoft Macintosh PowerPoint</Application>
  <PresentationFormat>Widescreen</PresentationFormat>
  <Paragraphs>149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Lato</vt:lpstr>
      <vt:lpstr>Roboto Slab</vt:lpstr>
      <vt:lpstr>Lato Light</vt:lpstr>
      <vt:lpstr>Wingdings</vt:lpstr>
      <vt:lpstr>Office Theme</vt:lpstr>
      <vt:lpstr>MSBA PYTHON BOOTCAMP</vt:lpstr>
      <vt:lpstr>Programming Languages</vt:lpstr>
      <vt:lpstr>Options</vt:lpstr>
      <vt:lpstr>Types of Programming Languages</vt:lpstr>
      <vt:lpstr>Interpreted Languages</vt:lpstr>
      <vt:lpstr>Compiled Languages</vt:lpstr>
      <vt:lpstr>Why Python and R?</vt:lpstr>
      <vt:lpstr>Example, What is Machine Learning</vt:lpstr>
      <vt:lpstr>Example, What is Machine Learning</vt:lpstr>
      <vt:lpstr>Why do we need coding?</vt:lpstr>
      <vt:lpstr>Programming Environments</vt:lpstr>
      <vt:lpstr>Anaconda</vt:lpstr>
      <vt:lpstr>How do I code in Python?</vt:lpstr>
      <vt:lpstr>Integrated Development Environments</vt:lpstr>
      <vt:lpstr>Integrated Development Environments</vt:lpstr>
      <vt:lpstr>Integrated Development Environments</vt:lpstr>
      <vt:lpstr>Integrated Development Environments</vt:lpstr>
      <vt:lpstr>Jupyter Notebooks</vt:lpstr>
      <vt:lpstr>Practice</vt:lpstr>
      <vt:lpstr>Google Colab</vt:lpstr>
      <vt:lpstr>Google Collaboratory (Colab)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17</cp:revision>
  <dcterms:modified xsi:type="dcterms:W3CDTF">2025-08-21T15:41:01Z</dcterms:modified>
</cp:coreProperties>
</file>